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88" r:id="rId4"/>
    <p:sldId id="267" r:id="rId5"/>
    <p:sldId id="268" r:id="rId6"/>
    <p:sldId id="292" r:id="rId7"/>
    <p:sldId id="266" r:id="rId8"/>
    <p:sldId id="273" r:id="rId9"/>
    <p:sldId id="274" r:id="rId10"/>
    <p:sldId id="276" r:id="rId11"/>
    <p:sldId id="290" r:id="rId12"/>
    <p:sldId id="291" r:id="rId13"/>
    <p:sldId id="269" r:id="rId14"/>
    <p:sldId id="270" r:id="rId15"/>
    <p:sldId id="271" r:id="rId16"/>
    <p:sldId id="293" r:id="rId17"/>
    <p:sldId id="275" r:id="rId18"/>
    <p:sldId id="295" r:id="rId19"/>
    <p:sldId id="296" r:id="rId20"/>
    <p:sldId id="297" r:id="rId21"/>
    <p:sldId id="257" r:id="rId22"/>
    <p:sldId id="298" r:id="rId23"/>
    <p:sldId id="299" r:id="rId24"/>
    <p:sldId id="258" r:id="rId25"/>
    <p:sldId id="260" r:id="rId26"/>
    <p:sldId id="261" r:id="rId27"/>
    <p:sldId id="262" r:id="rId28"/>
    <p:sldId id="259" r:id="rId29"/>
    <p:sldId id="26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88" d="100"/>
          <a:sy n="88" d="100"/>
        </p:scale>
        <p:origin x="8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1T23:05:04.1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1 246,'2291'0,"-2151"-4,140-22,137-42,-276 43,-55 10,11-3,181-10,-232 25,0-2,63-15,-57 9,74-6,562 12,-367 8,-231-3,169 0,265 33,-316-4,328 33,-124-33,-261-17,162 6,-302-18,46-1,1 2,-1 3,103 21,-37 3,237 21,129-34,163-40,-189 15,-12 1,231-8,-268 15,-149-12,99-3,-310 18,44 0,0-3,123-20,-127 5,1-2,1 4,118-3,209 2,145 3,-376 15,-67 4,189 33,57 5,-12-41,32 2,-297 1,0 4,106 26,113 11,-126-25,-85-5,-13-1,180 7,124-8,-254-4,159-8,-151-5,-110 0,57-10,-28 3,-29 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1T23:05:08.6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1 308,'4'-3,"0"0,0 0,1 0,-1 0,1 1,0 0,0 0,0 0,0 1,0-1,0 1,10-1,70-1,-58 4,221 0,125-4,-40-40,24-1,443-19,-561 35,148-26,-285 37,186-8,107 26,-176 2,165-5,321 5,-495 9,-2 9,283 66,-239-11,-23-5,-146-50,0 4,-1 3,134 67,-151-65,2-3,0-4,86 20,-64-19,-38-14,0-2,0-2,1-3,-1-2,57-5,10 1,-78 3,10 1,-1-2,0-1,0-4,79-17,36-31,-94 29,2 3,105-19,-165 39,108-15,178-4,-73 6,-1 1,-164 14,53 1,166-20,-154 8,224 7,-173 7,242-21,-264 6,69-8,-137 14,0 3,0 3,95 14,36 1,-64-4,186 39,-9-1,-197-32,135 36,-206-40,-1-3,95 3,128-14,-133-2,13-1,0-8,0-6,272-68,-107-15,-109 32,-187 62,0 1,1 2,-1 1,1 2,58 5,-10-1,121 13,10 1,-42-3,-18 0,769-11,-473-6,-425 3,-6 0,-1 0,1 1,23 4,-16 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58703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139959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227716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109046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1075616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358159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218544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91536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362995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31097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3D77594A-30CE-4956-B52A-C9A109C7B4B7}" type="datetimeFigureOut">
              <a:rPr lang="ko-KR" altLang="en-US" smtClean="0"/>
              <a:t>2021-11-12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200033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7594A-30CE-4956-B52A-C9A109C7B4B7}" type="datetimeFigureOut">
              <a:rPr lang="ko-KR" altLang="en-US" smtClean="0"/>
              <a:t>2021-11-12</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ADAC1-3782-49DC-8902-6FBEA2B0B8F0}" type="slidenum">
              <a:rPr lang="ko-KR" altLang="en-US" smtClean="0"/>
              <a:t>‹#›</a:t>
            </a:fld>
            <a:endParaRPr lang="ko-KR" altLang="en-US"/>
          </a:p>
        </p:txBody>
      </p:sp>
    </p:spTree>
    <p:extLst>
      <p:ext uri="{BB962C8B-B14F-4D97-AF65-F5344CB8AC3E}">
        <p14:creationId xmlns:p14="http://schemas.microsoft.com/office/powerpoint/2010/main" val="4049892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Autofit/>
          </a:bodyPr>
          <a:lstStyle/>
          <a:p>
            <a:r>
              <a:rPr lang="en-US" altLang="ko-KR" sz="4800" dirty="0"/>
              <a:t>Natural History of </a:t>
            </a:r>
            <a:r>
              <a:rPr lang="en-US" altLang="ko-KR" sz="4800" dirty="0" err="1"/>
              <a:t>Arryhthmia</a:t>
            </a:r>
            <a:r>
              <a:rPr lang="en-US" altLang="ko-KR" sz="4800" dirty="0"/>
              <a:t> after ICD implant</a:t>
            </a:r>
            <a:br>
              <a:rPr lang="en-US" altLang="ko-KR" sz="4800" dirty="0"/>
            </a:br>
            <a:r>
              <a:rPr lang="en-US" altLang="ko-KR" sz="4800" dirty="0"/>
              <a:t>-PARTITA lessons</a:t>
            </a:r>
            <a:endParaRPr lang="ko-KR" altLang="en-US" sz="4800" dirty="0"/>
          </a:p>
        </p:txBody>
      </p:sp>
      <p:sp>
        <p:nvSpPr>
          <p:cNvPr id="3" name="부제목 2"/>
          <p:cNvSpPr>
            <a:spLocks noGrp="1"/>
          </p:cNvSpPr>
          <p:nvPr>
            <p:ph type="subTitle" idx="1"/>
          </p:nvPr>
        </p:nvSpPr>
        <p:spPr>
          <a:xfrm>
            <a:off x="1143000" y="4527324"/>
            <a:ext cx="6858000" cy="1655762"/>
          </a:xfrm>
        </p:spPr>
        <p:txBody>
          <a:bodyPr/>
          <a:lstStyle/>
          <a:p>
            <a:r>
              <a:rPr lang="ko-KR" altLang="en-US" dirty="0"/>
              <a:t>부천세종병원</a:t>
            </a:r>
            <a:endParaRPr lang="en-US" altLang="ko-KR" dirty="0"/>
          </a:p>
          <a:p>
            <a:r>
              <a:rPr lang="ko-KR" altLang="en-US" dirty="0"/>
              <a:t>박상원</a:t>
            </a:r>
          </a:p>
        </p:txBody>
      </p:sp>
    </p:spTree>
    <p:extLst>
      <p:ext uri="{BB962C8B-B14F-4D97-AF65-F5344CB8AC3E}">
        <p14:creationId xmlns:p14="http://schemas.microsoft.com/office/powerpoint/2010/main" val="424115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08AAB0B-DAF9-4CB7-B30D-432A75528C03}"/>
              </a:ext>
            </a:extLst>
          </p:cNvPr>
          <p:cNvSpPr>
            <a:spLocks noGrp="1"/>
          </p:cNvSpPr>
          <p:nvPr>
            <p:ph type="title"/>
          </p:nvPr>
        </p:nvSpPr>
        <p:spPr/>
        <p:txBody>
          <a:bodyPr/>
          <a:lstStyle/>
          <a:p>
            <a:endParaRPr lang="ko-KR" altLang="en-US" dirty="0"/>
          </a:p>
        </p:txBody>
      </p:sp>
      <p:pic>
        <p:nvPicPr>
          <p:cNvPr id="5" name="내용 개체 틀 4">
            <a:extLst>
              <a:ext uri="{FF2B5EF4-FFF2-40B4-BE49-F238E27FC236}">
                <a16:creationId xmlns:a16="http://schemas.microsoft.com/office/drawing/2014/main" id="{CCB1CD68-DA0B-453F-8F19-F3614E69F60D}"/>
              </a:ext>
            </a:extLst>
          </p:cNvPr>
          <p:cNvPicPr>
            <a:picLocks noGrp="1" noChangeAspect="1"/>
          </p:cNvPicPr>
          <p:nvPr>
            <p:ph idx="1"/>
          </p:nvPr>
        </p:nvPicPr>
        <p:blipFill>
          <a:blip r:embed="rId2"/>
          <a:stretch>
            <a:fillRect/>
          </a:stretch>
        </p:blipFill>
        <p:spPr>
          <a:xfrm>
            <a:off x="530678" y="585334"/>
            <a:ext cx="8245487" cy="5687331"/>
          </a:xfrm>
        </p:spPr>
      </p:pic>
    </p:spTree>
    <p:extLst>
      <p:ext uri="{BB962C8B-B14F-4D97-AF65-F5344CB8AC3E}">
        <p14:creationId xmlns:p14="http://schemas.microsoft.com/office/powerpoint/2010/main" val="2098614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69" y="188640"/>
            <a:ext cx="7596336" cy="332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직사각형 3"/>
          <p:cNvSpPr/>
          <p:nvPr/>
        </p:nvSpPr>
        <p:spPr>
          <a:xfrm>
            <a:off x="422218" y="3928988"/>
            <a:ext cx="8604448" cy="2308324"/>
          </a:xfrm>
          <a:prstGeom prst="rect">
            <a:avLst/>
          </a:prstGeom>
        </p:spPr>
        <p:txBody>
          <a:bodyPr wrap="square">
            <a:spAutoFit/>
          </a:bodyPr>
          <a:lstStyle/>
          <a:p>
            <a:pPr marL="285750" indent="-285750">
              <a:buFont typeface="Arial" pitchFamily="34" charset="0"/>
              <a:buChar char="•"/>
            </a:pPr>
            <a:r>
              <a:rPr lang="en-US" altLang="ko-KR" sz="2400" dirty="0"/>
              <a:t>Eligible patients with a history of a MI with ICD for spontaneous VT or VF. </a:t>
            </a:r>
          </a:p>
          <a:p>
            <a:pPr marL="285750" indent="-285750">
              <a:buFont typeface="Arial" pitchFamily="34" charset="0"/>
              <a:buChar char="•"/>
            </a:pPr>
            <a:r>
              <a:rPr lang="en-US" altLang="ko-KR" sz="2400" dirty="0"/>
              <a:t>Control </a:t>
            </a:r>
            <a:r>
              <a:rPr lang="en-US" altLang="ko-KR" sz="2400" dirty="0" err="1"/>
              <a:t>vs</a:t>
            </a:r>
            <a:r>
              <a:rPr lang="en-US" altLang="ko-KR" sz="2400" dirty="0"/>
              <a:t> adjunctive catheter ablation (64 patients in each group)</a:t>
            </a:r>
          </a:p>
          <a:p>
            <a:pPr marL="285750" indent="-285750">
              <a:buFont typeface="Arial" pitchFamily="34" charset="0"/>
              <a:buChar char="•"/>
            </a:pPr>
            <a:r>
              <a:rPr lang="en-US" altLang="ko-KR" sz="2400" dirty="0"/>
              <a:t>The primary end point: survival free from any appropriate ICD therapy</a:t>
            </a:r>
            <a:endParaRPr lang="ko-KR" altLang="en-US" sz="2400" dirty="0"/>
          </a:p>
        </p:txBody>
      </p:sp>
    </p:spTree>
    <p:extLst>
      <p:ext uri="{BB962C8B-B14F-4D97-AF65-F5344CB8AC3E}">
        <p14:creationId xmlns:p14="http://schemas.microsoft.com/office/powerpoint/2010/main" val="1877759501"/>
      </p:ext>
    </p:extLst>
  </p:cSld>
  <p:clrMapOvr>
    <a:masterClrMapping/>
  </p:clrMapOvr>
  <mc:AlternateContent xmlns:mc="http://schemas.openxmlformats.org/markup-compatibility/2006" xmlns:p14="http://schemas.microsoft.com/office/powerpoint/2010/main">
    <mc:Choice Requires="p14">
      <p:transition spd="slow" p14:dur="2000" advTm="32462"/>
    </mc:Choice>
    <mc:Fallback xmlns="">
      <p:transition spd="slow" advTm="3246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4680520" cy="641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직사각형 3"/>
          <p:cNvSpPr/>
          <p:nvPr/>
        </p:nvSpPr>
        <p:spPr>
          <a:xfrm>
            <a:off x="5724128" y="1556792"/>
            <a:ext cx="3203848" cy="646331"/>
          </a:xfrm>
          <a:prstGeom prst="rect">
            <a:avLst/>
          </a:prstGeom>
        </p:spPr>
        <p:txBody>
          <a:bodyPr wrap="square">
            <a:spAutoFit/>
          </a:bodyPr>
          <a:lstStyle/>
          <a:p>
            <a:r>
              <a:rPr lang="en-US" altLang="ko-KR" dirty="0"/>
              <a:t> a 65% reduction in the </a:t>
            </a:r>
          </a:p>
          <a:p>
            <a:r>
              <a:rPr lang="en-US" altLang="ko-KR" dirty="0"/>
              <a:t>risk of receiving ICD therapy</a:t>
            </a:r>
            <a:endParaRPr lang="ko-KR" altLang="en-US" dirty="0"/>
          </a:p>
        </p:txBody>
      </p:sp>
      <p:sp>
        <p:nvSpPr>
          <p:cNvPr id="5" name="직사각형 4"/>
          <p:cNvSpPr/>
          <p:nvPr/>
        </p:nvSpPr>
        <p:spPr>
          <a:xfrm>
            <a:off x="5832140" y="3551581"/>
            <a:ext cx="2987824" cy="1200329"/>
          </a:xfrm>
          <a:prstGeom prst="rect">
            <a:avLst/>
          </a:prstGeom>
        </p:spPr>
        <p:txBody>
          <a:bodyPr wrap="square">
            <a:spAutoFit/>
          </a:bodyPr>
          <a:lstStyle/>
          <a:p>
            <a:r>
              <a:rPr lang="en-US" altLang="ko-KR" dirty="0"/>
              <a:t> a  trend  toward  decreased  mortality  in  the ablation  group</a:t>
            </a:r>
          </a:p>
          <a:p>
            <a:r>
              <a:rPr lang="sv-SE" altLang="ko-KR" dirty="0"/>
              <a:t>(9% vs. 17%, P = 0.29)</a:t>
            </a:r>
            <a:endParaRPr lang="ko-KR" altLang="en-US" dirty="0"/>
          </a:p>
        </p:txBody>
      </p:sp>
    </p:spTree>
    <p:extLst>
      <p:ext uri="{BB962C8B-B14F-4D97-AF65-F5344CB8AC3E}">
        <p14:creationId xmlns:p14="http://schemas.microsoft.com/office/powerpoint/2010/main" val="1659098316"/>
      </p:ext>
    </p:extLst>
  </p:cSld>
  <p:clrMapOvr>
    <a:masterClrMapping/>
  </p:clrMapOvr>
  <mc:AlternateContent xmlns:mc="http://schemas.openxmlformats.org/markup-compatibility/2006" xmlns:p14="http://schemas.microsoft.com/office/powerpoint/2010/main">
    <mc:Choice Requires="p14">
      <p:transition spd="slow" p14:dur="2000" advTm="11467"/>
    </mc:Choice>
    <mc:Fallback xmlns="">
      <p:transition spd="slow" advTm="1146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41D7759-E698-40B1-91E5-5ECD1AE64ED1}"/>
              </a:ext>
            </a:extLst>
          </p:cNvPr>
          <p:cNvPicPr>
            <a:picLocks noChangeAspect="1"/>
          </p:cNvPicPr>
          <p:nvPr/>
        </p:nvPicPr>
        <p:blipFill>
          <a:blip r:embed="rId2"/>
          <a:stretch>
            <a:fillRect/>
          </a:stretch>
        </p:blipFill>
        <p:spPr>
          <a:xfrm>
            <a:off x="228223" y="411218"/>
            <a:ext cx="8687553" cy="6035563"/>
          </a:xfrm>
          <a:prstGeom prst="rect">
            <a:avLst/>
          </a:prstGeom>
        </p:spPr>
      </p:pic>
    </p:spTree>
    <p:extLst>
      <p:ext uri="{BB962C8B-B14F-4D97-AF65-F5344CB8AC3E}">
        <p14:creationId xmlns:p14="http://schemas.microsoft.com/office/powerpoint/2010/main" val="1158620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7968E70E-5ED8-47D8-994B-B750557EFFEA}"/>
              </a:ext>
            </a:extLst>
          </p:cNvPr>
          <p:cNvPicPr>
            <a:picLocks noChangeAspect="1"/>
          </p:cNvPicPr>
          <p:nvPr/>
        </p:nvPicPr>
        <p:blipFill>
          <a:blip r:embed="rId2"/>
          <a:stretch>
            <a:fillRect/>
          </a:stretch>
        </p:blipFill>
        <p:spPr>
          <a:xfrm>
            <a:off x="228223" y="374639"/>
            <a:ext cx="8687553" cy="6108721"/>
          </a:xfrm>
          <a:prstGeom prst="rect">
            <a:avLst/>
          </a:prstGeom>
        </p:spPr>
      </p:pic>
    </p:spTree>
    <p:extLst>
      <p:ext uri="{BB962C8B-B14F-4D97-AF65-F5344CB8AC3E}">
        <p14:creationId xmlns:p14="http://schemas.microsoft.com/office/powerpoint/2010/main" val="18366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6FC45B0-9E1D-45E7-B0FB-2163CE91E12F}"/>
              </a:ext>
            </a:extLst>
          </p:cNvPr>
          <p:cNvPicPr>
            <a:picLocks noChangeAspect="1"/>
          </p:cNvPicPr>
          <p:nvPr/>
        </p:nvPicPr>
        <p:blipFill>
          <a:blip r:embed="rId2"/>
          <a:stretch>
            <a:fillRect/>
          </a:stretch>
        </p:blipFill>
        <p:spPr>
          <a:xfrm>
            <a:off x="17893" y="36282"/>
            <a:ext cx="9108213" cy="6785436"/>
          </a:xfrm>
          <a:prstGeom prst="rect">
            <a:avLst/>
          </a:prstGeom>
        </p:spPr>
      </p:pic>
    </p:spTree>
    <p:extLst>
      <p:ext uri="{BB962C8B-B14F-4D97-AF65-F5344CB8AC3E}">
        <p14:creationId xmlns:p14="http://schemas.microsoft.com/office/powerpoint/2010/main" val="121349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D0DAA03-3824-4A6E-BE69-620B0ED71BB0}"/>
              </a:ext>
            </a:extLst>
          </p:cNvPr>
          <p:cNvSpPr>
            <a:spLocks noGrp="1"/>
          </p:cNvSpPr>
          <p:nvPr>
            <p:ph type="title"/>
          </p:nvPr>
        </p:nvSpPr>
        <p:spPr/>
        <p:txBody>
          <a:bodyPr/>
          <a:lstStyle/>
          <a:p>
            <a:r>
              <a:rPr lang="en-US" altLang="ko-KR" dirty="0"/>
              <a:t>AAD for VT in ICD recipients</a:t>
            </a:r>
            <a:endParaRPr lang="ko-KR" altLang="en-US" dirty="0"/>
          </a:p>
        </p:txBody>
      </p:sp>
      <p:sp>
        <p:nvSpPr>
          <p:cNvPr id="3" name="내용 개체 틀 2">
            <a:extLst>
              <a:ext uri="{FF2B5EF4-FFF2-40B4-BE49-F238E27FC236}">
                <a16:creationId xmlns:a16="http://schemas.microsoft.com/office/drawing/2014/main" id="{94AB58CD-BAB6-4D08-8B21-9B30C72E5933}"/>
              </a:ext>
            </a:extLst>
          </p:cNvPr>
          <p:cNvSpPr>
            <a:spLocks noGrp="1"/>
          </p:cNvSpPr>
          <p:nvPr>
            <p:ph idx="1"/>
          </p:nvPr>
        </p:nvSpPr>
        <p:spPr/>
        <p:txBody>
          <a:bodyPr>
            <a:normAutofit/>
          </a:bodyPr>
          <a:lstStyle/>
          <a:p>
            <a:r>
              <a:rPr lang="en-US" altLang="ko-KR" dirty="0"/>
              <a:t>The only drugs that have shown a reduction in VT episodes, in randomized clinical trials (RCTs), are amiodarone and sotalol. </a:t>
            </a:r>
          </a:p>
          <a:p>
            <a:endParaRPr lang="en-US" altLang="ko-KR" dirty="0"/>
          </a:p>
          <a:p>
            <a:r>
              <a:rPr lang="en-US" altLang="ko-KR" dirty="0"/>
              <a:t>RCTs have demonstrated that these drugs can reduce VT recurrences in patients with an ICD</a:t>
            </a:r>
          </a:p>
          <a:p>
            <a:endParaRPr lang="en-US" altLang="ko-KR" dirty="0"/>
          </a:p>
          <a:p>
            <a:r>
              <a:rPr lang="en-US" altLang="ko-KR" dirty="0"/>
              <a:t>However, their efficacy is moderate, with no benefit on overall mortality and significant side effects</a:t>
            </a:r>
            <a:endParaRPr lang="ko-KR" altLang="en-US" dirty="0"/>
          </a:p>
        </p:txBody>
      </p:sp>
    </p:spTree>
    <p:extLst>
      <p:ext uri="{BB962C8B-B14F-4D97-AF65-F5344CB8AC3E}">
        <p14:creationId xmlns:p14="http://schemas.microsoft.com/office/powerpoint/2010/main" val="261300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BED10C-225E-4F07-ABBB-3F07A54D19D3}"/>
              </a:ext>
            </a:extLst>
          </p:cNvPr>
          <p:cNvSpPr>
            <a:spLocks noGrp="1"/>
          </p:cNvSpPr>
          <p:nvPr>
            <p:ph type="title"/>
          </p:nvPr>
        </p:nvSpPr>
        <p:spPr/>
        <p:txBody>
          <a:bodyPr/>
          <a:lstStyle/>
          <a:p>
            <a:r>
              <a:rPr lang="en-US" altLang="ko-KR" dirty="0"/>
              <a:t>To reduce the risk of ICD shock</a:t>
            </a:r>
            <a:endParaRPr lang="ko-KR" altLang="en-US" dirty="0"/>
          </a:p>
        </p:txBody>
      </p:sp>
      <p:sp>
        <p:nvSpPr>
          <p:cNvPr id="3" name="내용 개체 틀 2">
            <a:extLst>
              <a:ext uri="{FF2B5EF4-FFF2-40B4-BE49-F238E27FC236}">
                <a16:creationId xmlns:a16="http://schemas.microsoft.com/office/drawing/2014/main" id="{895E6427-1043-4461-B9BE-512AA597999F}"/>
              </a:ext>
            </a:extLst>
          </p:cNvPr>
          <p:cNvSpPr>
            <a:spLocks noGrp="1"/>
          </p:cNvSpPr>
          <p:nvPr>
            <p:ph idx="1"/>
          </p:nvPr>
        </p:nvSpPr>
        <p:spPr/>
        <p:txBody>
          <a:bodyPr>
            <a:normAutofit/>
          </a:bodyPr>
          <a:lstStyle/>
          <a:p>
            <a:r>
              <a:rPr lang="en-US" altLang="ko-KR" b="0" i="0" dirty="0">
                <a:solidFill>
                  <a:srgbClr val="131413"/>
                </a:solidFill>
                <a:effectLst/>
                <a:latin typeface="CqflmwAdvTT3713a231"/>
              </a:rPr>
              <a:t>One of the main is the optimization of ICDs by programming high-rate and delayed therapy windows </a:t>
            </a:r>
          </a:p>
          <a:p>
            <a:endParaRPr lang="en-US" altLang="ko-KR" dirty="0">
              <a:solidFill>
                <a:srgbClr val="131413"/>
              </a:solidFill>
              <a:latin typeface="CqflmwAdvTT3713a231"/>
            </a:endParaRPr>
          </a:p>
          <a:p>
            <a:r>
              <a:rPr lang="en-US" altLang="ko-KR" b="0" i="0" dirty="0">
                <a:solidFill>
                  <a:srgbClr val="131413"/>
                </a:solidFill>
                <a:effectLst/>
                <a:latin typeface="CqflmwAdvTT3713a231"/>
              </a:rPr>
              <a:t>The main another two options are </a:t>
            </a:r>
          </a:p>
          <a:p>
            <a:pPr lvl="1"/>
            <a:r>
              <a:rPr lang="en-US" altLang="ko-KR" b="0" i="0" dirty="0">
                <a:solidFill>
                  <a:srgbClr val="131413"/>
                </a:solidFill>
                <a:effectLst/>
                <a:latin typeface="CqflmwAdvTT3713a231"/>
              </a:rPr>
              <a:t>antiarrhythmic drug (AAD) therapy and </a:t>
            </a:r>
          </a:p>
          <a:p>
            <a:pPr lvl="1"/>
            <a:r>
              <a:rPr lang="en-US" altLang="ko-KR" b="0" i="0" dirty="0">
                <a:solidFill>
                  <a:srgbClr val="131413"/>
                </a:solidFill>
                <a:effectLst/>
                <a:latin typeface="CqflmwAdvTT3713a231"/>
              </a:rPr>
              <a:t>catheter ablation(CA).</a:t>
            </a:r>
            <a:r>
              <a:rPr lang="en-US" altLang="ko-KR" sz="3600" dirty="0"/>
              <a:t> </a:t>
            </a:r>
            <a:br>
              <a:rPr lang="en-US" altLang="ko-KR" sz="3600" dirty="0"/>
            </a:br>
            <a:endParaRPr lang="ko-KR" altLang="en-US" sz="3600" dirty="0"/>
          </a:p>
        </p:txBody>
      </p:sp>
    </p:spTree>
    <p:extLst>
      <p:ext uri="{BB962C8B-B14F-4D97-AF65-F5344CB8AC3E}">
        <p14:creationId xmlns:p14="http://schemas.microsoft.com/office/powerpoint/2010/main" val="120320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BC3B3D1E-CA37-45A5-AF1B-B0CA5ADBEE94}"/>
              </a:ext>
            </a:extLst>
          </p:cNvPr>
          <p:cNvPicPr>
            <a:picLocks noChangeAspect="1"/>
          </p:cNvPicPr>
          <p:nvPr/>
        </p:nvPicPr>
        <p:blipFill>
          <a:blip r:embed="rId2"/>
          <a:stretch>
            <a:fillRect/>
          </a:stretch>
        </p:blipFill>
        <p:spPr>
          <a:xfrm>
            <a:off x="409832" y="197040"/>
            <a:ext cx="7888908" cy="1493649"/>
          </a:xfrm>
          <a:prstGeom prst="rect">
            <a:avLst/>
          </a:prstGeom>
        </p:spPr>
      </p:pic>
      <p:pic>
        <p:nvPicPr>
          <p:cNvPr id="5" name="내용 개체 틀 4">
            <a:extLst>
              <a:ext uri="{FF2B5EF4-FFF2-40B4-BE49-F238E27FC236}">
                <a16:creationId xmlns:a16="http://schemas.microsoft.com/office/drawing/2014/main" id="{443EDDB6-B040-49D5-920B-DDC20D081856}"/>
              </a:ext>
            </a:extLst>
          </p:cNvPr>
          <p:cNvPicPr>
            <a:picLocks noGrp="1" noChangeAspect="1"/>
          </p:cNvPicPr>
          <p:nvPr>
            <p:ph idx="1"/>
          </p:nvPr>
        </p:nvPicPr>
        <p:blipFill>
          <a:blip r:embed="rId3"/>
          <a:stretch>
            <a:fillRect/>
          </a:stretch>
        </p:blipFill>
        <p:spPr>
          <a:xfrm>
            <a:off x="0" y="1853490"/>
            <a:ext cx="8928267" cy="4285568"/>
          </a:xfrm>
        </p:spPr>
      </p:pic>
      <mc:AlternateContent xmlns:mc="http://schemas.openxmlformats.org/markup-compatibility/2006">
        <mc:Choice xmlns:p14="http://schemas.microsoft.com/office/powerpoint/2010/main" Requires="p14">
          <p:contentPart p14:bwMode="auto" r:id="rId4">
            <p14:nvContentPartPr>
              <p14:cNvPr id="8" name="잉크 7">
                <a:extLst>
                  <a:ext uri="{FF2B5EF4-FFF2-40B4-BE49-F238E27FC236}">
                    <a16:creationId xmlns:a16="http://schemas.microsoft.com/office/drawing/2014/main" id="{09B7F33C-7464-4F66-A0A0-4E423F538064}"/>
                  </a:ext>
                </a:extLst>
              </p14:cNvPr>
              <p14:cNvContentPartPr/>
              <p14:nvPr/>
            </p14:nvContentPartPr>
            <p14:xfrm>
              <a:off x="1947994" y="4777080"/>
              <a:ext cx="6656400" cy="143640"/>
            </p14:xfrm>
          </p:contentPart>
        </mc:Choice>
        <mc:Fallback>
          <p:pic>
            <p:nvPicPr>
              <p:cNvPr id="8" name="잉크 7">
                <a:extLst>
                  <a:ext uri="{FF2B5EF4-FFF2-40B4-BE49-F238E27FC236}">
                    <a16:creationId xmlns:a16="http://schemas.microsoft.com/office/drawing/2014/main" id="{09B7F33C-7464-4F66-A0A0-4E423F538064}"/>
                  </a:ext>
                </a:extLst>
              </p:cNvPr>
              <p:cNvPicPr/>
              <p:nvPr/>
            </p:nvPicPr>
            <p:blipFill>
              <a:blip r:embed="rId5"/>
              <a:stretch>
                <a:fillRect/>
              </a:stretch>
            </p:blipFill>
            <p:spPr>
              <a:xfrm>
                <a:off x="1894354" y="4669440"/>
                <a:ext cx="676404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잉크 8">
                <a:extLst>
                  <a:ext uri="{FF2B5EF4-FFF2-40B4-BE49-F238E27FC236}">
                    <a16:creationId xmlns:a16="http://schemas.microsoft.com/office/drawing/2014/main" id="{7C07BE99-9B37-4E02-855D-00C768FD561B}"/>
                  </a:ext>
                </a:extLst>
              </p14:cNvPr>
              <p14:cNvContentPartPr/>
              <p14:nvPr/>
            </p14:nvContentPartPr>
            <p14:xfrm>
              <a:off x="2198554" y="4961760"/>
              <a:ext cx="6508800" cy="222480"/>
            </p14:xfrm>
          </p:contentPart>
        </mc:Choice>
        <mc:Fallback>
          <p:pic>
            <p:nvPicPr>
              <p:cNvPr id="9" name="잉크 8">
                <a:extLst>
                  <a:ext uri="{FF2B5EF4-FFF2-40B4-BE49-F238E27FC236}">
                    <a16:creationId xmlns:a16="http://schemas.microsoft.com/office/drawing/2014/main" id="{7C07BE99-9B37-4E02-855D-00C768FD561B}"/>
                  </a:ext>
                </a:extLst>
              </p:cNvPr>
              <p:cNvPicPr/>
              <p:nvPr/>
            </p:nvPicPr>
            <p:blipFill>
              <a:blip r:embed="rId7"/>
              <a:stretch>
                <a:fillRect/>
              </a:stretch>
            </p:blipFill>
            <p:spPr>
              <a:xfrm>
                <a:off x="2144914" y="4854120"/>
                <a:ext cx="6616440" cy="438120"/>
              </a:xfrm>
              <a:prstGeom prst="rect">
                <a:avLst/>
              </a:prstGeom>
            </p:spPr>
          </p:pic>
        </mc:Fallback>
      </mc:AlternateContent>
    </p:spTree>
    <p:extLst>
      <p:ext uri="{BB962C8B-B14F-4D97-AF65-F5344CB8AC3E}">
        <p14:creationId xmlns:p14="http://schemas.microsoft.com/office/powerpoint/2010/main" val="3683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1F0C6E4-BF7B-4A0C-BFD2-7511642BB7E9}"/>
              </a:ext>
            </a:extLst>
          </p:cNvPr>
          <p:cNvSpPr>
            <a:spLocks noGrp="1"/>
          </p:cNvSpPr>
          <p:nvPr>
            <p:ph type="title"/>
          </p:nvPr>
        </p:nvSpPr>
        <p:spPr/>
        <p:txBody>
          <a:bodyPr/>
          <a:lstStyle/>
          <a:p>
            <a:endParaRPr lang="ko-KR" altLang="en-US"/>
          </a:p>
        </p:txBody>
      </p:sp>
      <p:pic>
        <p:nvPicPr>
          <p:cNvPr id="5" name="내용 개체 틀 4">
            <a:extLst>
              <a:ext uri="{FF2B5EF4-FFF2-40B4-BE49-F238E27FC236}">
                <a16:creationId xmlns:a16="http://schemas.microsoft.com/office/drawing/2014/main" id="{1258E937-2DED-4DF1-8995-3A15EEF64D65}"/>
              </a:ext>
            </a:extLst>
          </p:cNvPr>
          <p:cNvPicPr>
            <a:picLocks noGrp="1" noChangeAspect="1"/>
          </p:cNvPicPr>
          <p:nvPr>
            <p:ph idx="1"/>
          </p:nvPr>
        </p:nvPicPr>
        <p:blipFill>
          <a:blip r:embed="rId2"/>
          <a:stretch>
            <a:fillRect/>
          </a:stretch>
        </p:blipFill>
        <p:spPr>
          <a:xfrm>
            <a:off x="127908" y="1958057"/>
            <a:ext cx="8593652" cy="4534817"/>
          </a:xfrm>
        </p:spPr>
      </p:pic>
    </p:spTree>
    <p:extLst>
      <p:ext uri="{BB962C8B-B14F-4D97-AF65-F5344CB8AC3E}">
        <p14:creationId xmlns:p14="http://schemas.microsoft.com/office/powerpoint/2010/main" val="340339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A800B7FD-A0BB-4B9D-A6E2-822A180D9DDD}"/>
              </a:ext>
            </a:extLst>
          </p:cNvPr>
          <p:cNvPicPr>
            <a:picLocks noChangeAspect="1"/>
          </p:cNvPicPr>
          <p:nvPr/>
        </p:nvPicPr>
        <p:blipFill>
          <a:blip r:embed="rId2"/>
          <a:stretch>
            <a:fillRect/>
          </a:stretch>
        </p:blipFill>
        <p:spPr>
          <a:xfrm>
            <a:off x="88003" y="383784"/>
            <a:ext cx="8967993" cy="6090432"/>
          </a:xfrm>
          <a:prstGeom prst="rect">
            <a:avLst/>
          </a:prstGeom>
        </p:spPr>
      </p:pic>
    </p:spTree>
    <p:extLst>
      <p:ext uri="{BB962C8B-B14F-4D97-AF65-F5344CB8AC3E}">
        <p14:creationId xmlns:p14="http://schemas.microsoft.com/office/powerpoint/2010/main" val="336143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1CB0EF-6EF5-431E-A2FE-7E96386BDD5B}"/>
              </a:ext>
            </a:extLst>
          </p:cNvPr>
          <p:cNvSpPr>
            <a:spLocks noGrp="1"/>
          </p:cNvSpPr>
          <p:nvPr>
            <p:ph type="title"/>
          </p:nvPr>
        </p:nvSpPr>
        <p:spPr/>
        <p:txBody>
          <a:bodyPr/>
          <a:lstStyle/>
          <a:p>
            <a:r>
              <a:rPr lang="en-US" altLang="ko-KR" dirty="0"/>
              <a:t>Outcome of VT ablation </a:t>
            </a:r>
            <a:endParaRPr lang="ko-KR" altLang="en-US" dirty="0"/>
          </a:p>
        </p:txBody>
      </p:sp>
      <p:pic>
        <p:nvPicPr>
          <p:cNvPr id="5" name="내용 개체 틀 4">
            <a:extLst>
              <a:ext uri="{FF2B5EF4-FFF2-40B4-BE49-F238E27FC236}">
                <a16:creationId xmlns:a16="http://schemas.microsoft.com/office/drawing/2014/main" id="{4E511E57-F9EF-47C3-A55B-633F31BC84E7}"/>
              </a:ext>
            </a:extLst>
          </p:cNvPr>
          <p:cNvPicPr>
            <a:picLocks noGrp="1" noChangeAspect="1"/>
          </p:cNvPicPr>
          <p:nvPr>
            <p:ph idx="1"/>
          </p:nvPr>
        </p:nvPicPr>
        <p:blipFill>
          <a:blip r:embed="rId2"/>
          <a:stretch>
            <a:fillRect/>
          </a:stretch>
        </p:blipFill>
        <p:spPr>
          <a:xfrm>
            <a:off x="1127444" y="1945368"/>
            <a:ext cx="6889111" cy="4351338"/>
          </a:xfrm>
        </p:spPr>
      </p:pic>
      <p:sp>
        <p:nvSpPr>
          <p:cNvPr id="7" name="TextBox 6">
            <a:extLst>
              <a:ext uri="{FF2B5EF4-FFF2-40B4-BE49-F238E27FC236}">
                <a16:creationId xmlns:a16="http://schemas.microsoft.com/office/drawing/2014/main" id="{90CDE411-78F1-415C-9F85-2BE3A8F7F505}"/>
              </a:ext>
            </a:extLst>
          </p:cNvPr>
          <p:cNvSpPr txBox="1"/>
          <p:nvPr/>
        </p:nvSpPr>
        <p:spPr>
          <a:xfrm>
            <a:off x="870856" y="1388825"/>
            <a:ext cx="6368143" cy="461665"/>
          </a:xfrm>
          <a:prstGeom prst="rect">
            <a:avLst/>
          </a:prstGeom>
          <a:noFill/>
        </p:spPr>
        <p:txBody>
          <a:bodyPr wrap="square">
            <a:spAutoFit/>
          </a:bodyPr>
          <a:lstStyle/>
          <a:p>
            <a:r>
              <a:rPr lang="en-US" altLang="ko-KR" sz="2400" dirty="0"/>
              <a:t>Factors influencing outcomes post VA ablation.</a:t>
            </a:r>
            <a:endParaRPr lang="ko-KR" altLang="en-US" sz="2400" dirty="0"/>
          </a:p>
        </p:txBody>
      </p:sp>
    </p:spTree>
    <p:extLst>
      <p:ext uri="{BB962C8B-B14F-4D97-AF65-F5344CB8AC3E}">
        <p14:creationId xmlns:p14="http://schemas.microsoft.com/office/powerpoint/2010/main" val="2303092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C7E9217-92ED-4B4B-BD51-B6E302C36571}"/>
              </a:ext>
            </a:extLst>
          </p:cNvPr>
          <p:cNvSpPr>
            <a:spLocks noGrp="1"/>
          </p:cNvSpPr>
          <p:nvPr>
            <p:ph type="title"/>
          </p:nvPr>
        </p:nvSpPr>
        <p:spPr/>
        <p:txBody>
          <a:bodyPr/>
          <a:lstStyle/>
          <a:p>
            <a:r>
              <a:rPr lang="en-US" altLang="ko-KR" dirty="0"/>
              <a:t>PARTITA study</a:t>
            </a:r>
            <a:endParaRPr lang="ko-KR" altLang="en-US" dirty="0"/>
          </a:p>
        </p:txBody>
      </p:sp>
      <p:sp>
        <p:nvSpPr>
          <p:cNvPr id="3" name="내용 개체 틀 2">
            <a:extLst>
              <a:ext uri="{FF2B5EF4-FFF2-40B4-BE49-F238E27FC236}">
                <a16:creationId xmlns:a16="http://schemas.microsoft.com/office/drawing/2014/main" id="{BA3F6E01-F120-4DE6-AF6D-33EEB60931D3}"/>
              </a:ext>
            </a:extLst>
          </p:cNvPr>
          <p:cNvSpPr>
            <a:spLocks noGrp="1"/>
          </p:cNvSpPr>
          <p:nvPr>
            <p:ph idx="1"/>
          </p:nvPr>
        </p:nvSpPr>
        <p:spPr/>
        <p:txBody>
          <a:bodyPr/>
          <a:lstStyle/>
          <a:p>
            <a:r>
              <a:rPr lang="en-US" altLang="ko-KR" dirty="0"/>
              <a:t>Does Timing of VT Ablation Affect Prognosis in Patients With an Implantable Cardioverter-defibrillator? (PARTITA)</a:t>
            </a:r>
          </a:p>
          <a:p>
            <a:endParaRPr lang="en-US" altLang="ko-KR" dirty="0"/>
          </a:p>
          <a:p>
            <a:endParaRPr lang="ko-KR" altLang="en-US" dirty="0"/>
          </a:p>
        </p:txBody>
      </p:sp>
      <p:graphicFrame>
        <p:nvGraphicFramePr>
          <p:cNvPr id="4" name="표 3">
            <a:extLst>
              <a:ext uri="{FF2B5EF4-FFF2-40B4-BE49-F238E27FC236}">
                <a16:creationId xmlns:a16="http://schemas.microsoft.com/office/drawing/2014/main" id="{BE16AE49-52CE-4610-9CCE-BB59780308FD}"/>
              </a:ext>
            </a:extLst>
          </p:cNvPr>
          <p:cNvGraphicFramePr>
            <a:graphicFrameLocks noGrp="1"/>
          </p:cNvGraphicFramePr>
          <p:nvPr/>
        </p:nvGraphicFramePr>
        <p:xfrm>
          <a:off x="841387" y="4393835"/>
          <a:ext cx="5240541" cy="365760"/>
        </p:xfrm>
        <a:graphic>
          <a:graphicData uri="http://schemas.openxmlformats.org/drawingml/2006/table">
            <a:tbl>
              <a:tblPr/>
              <a:tblGrid>
                <a:gridCol w="5240541">
                  <a:extLst>
                    <a:ext uri="{9D8B030D-6E8A-4147-A177-3AD203B41FA5}">
                      <a16:colId xmlns:a16="http://schemas.microsoft.com/office/drawing/2014/main" val="3150258441"/>
                    </a:ext>
                  </a:extLst>
                </a:gridCol>
              </a:tblGrid>
              <a:tr h="0">
                <a:tc>
                  <a:txBody>
                    <a:bodyPr/>
                    <a:lstStyle/>
                    <a:p>
                      <a:r>
                        <a:rPr lang="en-US" dirty="0">
                          <a:effectLst/>
                          <a:latin typeface="Source Sans Pro" panose="020B0503030403020204" pitchFamily="34" charset="0"/>
                        </a:rPr>
                        <a:t>ClinicalTrials.gov Identifier: NCT01547208</a:t>
                      </a:r>
                    </a:p>
                  </a:txBody>
                  <a:tcPr anchor="ctr">
                    <a:lnL>
                      <a:noFill/>
                    </a:lnL>
                    <a:lnR>
                      <a:noFill/>
                    </a:lnR>
                    <a:lnT>
                      <a:noFill/>
                    </a:lnT>
                    <a:lnB>
                      <a:noFill/>
                    </a:lnB>
                    <a:solidFill>
                      <a:srgbClr val="FFFFFF"/>
                    </a:solidFill>
                  </a:tcPr>
                </a:tc>
                <a:extLst>
                  <a:ext uri="{0D108BD9-81ED-4DB2-BD59-A6C34878D82A}">
                    <a16:rowId xmlns:a16="http://schemas.microsoft.com/office/drawing/2014/main" val="4175148522"/>
                  </a:ext>
                </a:extLst>
              </a:tr>
            </a:tbl>
          </a:graphicData>
        </a:graphic>
      </p:graphicFrame>
      <p:sp>
        <p:nvSpPr>
          <p:cNvPr id="5" name="Rectangle 1">
            <a:extLst>
              <a:ext uri="{FF2B5EF4-FFF2-40B4-BE49-F238E27FC236}">
                <a16:creationId xmlns:a16="http://schemas.microsoft.com/office/drawing/2014/main" id="{C91A5A9C-A13B-4D76-8854-8CADF3ACC371}"/>
              </a:ext>
            </a:extLst>
          </p:cNvPr>
          <p:cNvSpPr>
            <a:spLocks noChangeArrowheads="1"/>
          </p:cNvSpPr>
          <p:nvPr/>
        </p:nvSpPr>
        <p:spPr bwMode="auto">
          <a:xfrm>
            <a:off x="1951038" y="381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ko-KR" altLang="ko-KR" sz="1800" b="0" i="0" u="none" strike="noStrike" cap="none" normalizeH="0" baseline="0">
                <a:ln>
                  <a:noFill/>
                </a:ln>
                <a:solidFill>
                  <a:schemeClr val="tx1"/>
                </a:solidFill>
                <a:effectLst/>
                <a:latin typeface="Arial" panose="020B0604020202020204" pitchFamily="34" charset="0"/>
              </a:rPr>
            </a:b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EACBD4B0-55B7-45D6-8D44-13C44067B388}"/>
              </a:ext>
            </a:extLst>
          </p:cNvPr>
          <p:cNvSpPr txBox="1"/>
          <p:nvPr/>
        </p:nvSpPr>
        <p:spPr>
          <a:xfrm>
            <a:off x="841387" y="3551889"/>
            <a:ext cx="4572000" cy="369332"/>
          </a:xfrm>
          <a:prstGeom prst="rect">
            <a:avLst/>
          </a:prstGeom>
          <a:noFill/>
        </p:spPr>
        <p:txBody>
          <a:bodyPr wrap="square">
            <a:spAutoFit/>
          </a:bodyPr>
          <a:lstStyle/>
          <a:p>
            <a:r>
              <a:rPr lang="it-IT" altLang="ko-KR" dirty="0"/>
              <a:t>Paolo Della Bella, IRCCS San Raffaele</a:t>
            </a:r>
          </a:p>
        </p:txBody>
      </p:sp>
      <p:pic>
        <p:nvPicPr>
          <p:cNvPr id="9" name="그림 8">
            <a:extLst>
              <a:ext uri="{FF2B5EF4-FFF2-40B4-BE49-F238E27FC236}">
                <a16:creationId xmlns:a16="http://schemas.microsoft.com/office/drawing/2014/main" id="{8182216C-2C4C-4B33-B3CB-0F5AAA5F3857}"/>
              </a:ext>
            </a:extLst>
          </p:cNvPr>
          <p:cNvPicPr>
            <a:picLocks noChangeAspect="1"/>
          </p:cNvPicPr>
          <p:nvPr/>
        </p:nvPicPr>
        <p:blipFill>
          <a:blip r:embed="rId2"/>
          <a:stretch>
            <a:fillRect/>
          </a:stretch>
        </p:blipFill>
        <p:spPr>
          <a:xfrm>
            <a:off x="5030136" y="3040062"/>
            <a:ext cx="3366536" cy="2513762"/>
          </a:xfrm>
          <a:prstGeom prst="rect">
            <a:avLst/>
          </a:prstGeom>
        </p:spPr>
      </p:pic>
    </p:spTree>
    <p:extLst>
      <p:ext uri="{BB962C8B-B14F-4D97-AF65-F5344CB8AC3E}">
        <p14:creationId xmlns:p14="http://schemas.microsoft.com/office/powerpoint/2010/main" val="160493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내용 개체 틀 4">
            <a:extLst>
              <a:ext uri="{FF2B5EF4-FFF2-40B4-BE49-F238E27FC236}">
                <a16:creationId xmlns:a16="http://schemas.microsoft.com/office/drawing/2014/main" id="{DF0DE67F-6FA6-49A7-B6C4-9393686C1947}"/>
              </a:ext>
            </a:extLst>
          </p:cNvPr>
          <p:cNvPicPr>
            <a:picLocks noGrp="1" noChangeAspect="1"/>
          </p:cNvPicPr>
          <p:nvPr>
            <p:ph idx="1"/>
          </p:nvPr>
        </p:nvPicPr>
        <p:blipFill>
          <a:blip r:embed="rId2"/>
          <a:stretch>
            <a:fillRect/>
          </a:stretch>
        </p:blipFill>
        <p:spPr>
          <a:xfrm>
            <a:off x="367805" y="256269"/>
            <a:ext cx="8408390" cy="3510188"/>
          </a:xfrm>
        </p:spPr>
      </p:pic>
      <p:sp>
        <p:nvSpPr>
          <p:cNvPr id="7" name="TextBox 6">
            <a:extLst>
              <a:ext uri="{FF2B5EF4-FFF2-40B4-BE49-F238E27FC236}">
                <a16:creationId xmlns:a16="http://schemas.microsoft.com/office/drawing/2014/main" id="{3C506401-A2BB-4C3B-83B4-CC2ED28D5849}"/>
              </a:ext>
            </a:extLst>
          </p:cNvPr>
          <p:cNvSpPr txBox="1"/>
          <p:nvPr/>
        </p:nvSpPr>
        <p:spPr>
          <a:xfrm>
            <a:off x="642257" y="4169228"/>
            <a:ext cx="7260772" cy="1754326"/>
          </a:xfrm>
          <a:prstGeom prst="rect">
            <a:avLst/>
          </a:prstGeom>
          <a:noFill/>
        </p:spPr>
        <p:txBody>
          <a:bodyPr wrap="square">
            <a:spAutoFit/>
          </a:bodyPr>
          <a:lstStyle/>
          <a:p>
            <a:r>
              <a:rPr lang="en-US" altLang="ko-KR" dirty="0"/>
              <a:t>ICD patients who received ≥1 ICD shock or ≥3 </a:t>
            </a:r>
            <a:r>
              <a:rPr lang="en-US" altLang="ko-KR" dirty="0" err="1"/>
              <a:t>antitachycardia</a:t>
            </a:r>
            <a:r>
              <a:rPr lang="en-US" altLang="ko-KR" dirty="0"/>
              <a:t> pacing therapies for VT.</a:t>
            </a:r>
          </a:p>
          <a:p>
            <a:endParaRPr lang="en-US" altLang="ko-KR" dirty="0"/>
          </a:p>
          <a:p>
            <a:r>
              <a:rPr lang="en-US" altLang="ko-KR" dirty="0"/>
              <a:t>Patients were randomized to 2 arms: </a:t>
            </a:r>
          </a:p>
          <a:p>
            <a:r>
              <a:rPr lang="en-US" altLang="ko-KR" dirty="0"/>
              <a:t>(1) antiarrhythmic medication (n = 14) and (2) catheter ablation (n = 13); patients were followed at 3 and 6 months.</a:t>
            </a:r>
            <a:endParaRPr lang="ko-KR" altLang="en-US" dirty="0"/>
          </a:p>
        </p:txBody>
      </p:sp>
    </p:spTree>
    <p:extLst>
      <p:ext uri="{BB962C8B-B14F-4D97-AF65-F5344CB8AC3E}">
        <p14:creationId xmlns:p14="http://schemas.microsoft.com/office/powerpoint/2010/main" val="179905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AC24BD5-6363-4480-91FD-C9CE33F85FCB}"/>
              </a:ext>
            </a:extLst>
          </p:cNvPr>
          <p:cNvSpPr>
            <a:spLocks noGrp="1"/>
          </p:cNvSpPr>
          <p:nvPr>
            <p:ph type="title"/>
          </p:nvPr>
        </p:nvSpPr>
        <p:spPr/>
        <p:txBody>
          <a:bodyPr/>
          <a:lstStyle/>
          <a:p>
            <a:r>
              <a:rPr lang="en-US" altLang="ko-KR" dirty="0"/>
              <a:t>CALYPSO pilot trial</a:t>
            </a:r>
            <a:endParaRPr lang="ko-KR" altLang="en-US" dirty="0"/>
          </a:p>
        </p:txBody>
      </p:sp>
      <p:sp>
        <p:nvSpPr>
          <p:cNvPr id="3" name="내용 개체 틀 2">
            <a:extLst>
              <a:ext uri="{FF2B5EF4-FFF2-40B4-BE49-F238E27FC236}">
                <a16:creationId xmlns:a16="http://schemas.microsoft.com/office/drawing/2014/main" id="{3A14D852-3693-41DC-B6AD-82AF94DB91B0}"/>
              </a:ext>
            </a:extLst>
          </p:cNvPr>
          <p:cNvSpPr>
            <a:spLocks noGrp="1"/>
          </p:cNvSpPr>
          <p:nvPr>
            <p:ph idx="1"/>
          </p:nvPr>
        </p:nvSpPr>
        <p:spPr/>
        <p:txBody>
          <a:bodyPr/>
          <a:lstStyle/>
          <a:p>
            <a:r>
              <a:rPr lang="en-US" altLang="ko-KR" dirty="0"/>
              <a:t>This clinical trial shows that most patients in clinical practice have already failed antiarrhythmic drug therapy before catheter ablation is considered, and the VT recurrence rates and death in these patients are high.</a:t>
            </a:r>
          </a:p>
          <a:p>
            <a:endParaRPr lang="en-US" altLang="ko-KR" dirty="0"/>
          </a:p>
          <a:p>
            <a:r>
              <a:rPr lang="en-US" altLang="ko-KR" dirty="0"/>
              <a:t>For a large clinical trial to be feasible, factors limiting early consideration of catheter ablation need to be identified and addressed.</a:t>
            </a:r>
            <a:endParaRPr lang="ko-KR" altLang="en-US" dirty="0"/>
          </a:p>
        </p:txBody>
      </p:sp>
    </p:spTree>
    <p:extLst>
      <p:ext uri="{BB962C8B-B14F-4D97-AF65-F5344CB8AC3E}">
        <p14:creationId xmlns:p14="http://schemas.microsoft.com/office/powerpoint/2010/main" val="2378380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EDF68D8-283C-44EF-88D3-3B5A3A783BAC}"/>
              </a:ext>
            </a:extLst>
          </p:cNvPr>
          <p:cNvSpPr>
            <a:spLocks noGrp="1"/>
          </p:cNvSpPr>
          <p:nvPr>
            <p:ph type="title"/>
          </p:nvPr>
        </p:nvSpPr>
        <p:spPr/>
        <p:txBody>
          <a:bodyPr/>
          <a:lstStyle/>
          <a:p>
            <a:r>
              <a:rPr lang="en-US" altLang="ko-KR" dirty="0"/>
              <a:t>PARTITA study</a:t>
            </a:r>
            <a:endParaRPr lang="ko-KR" altLang="en-US" dirty="0"/>
          </a:p>
        </p:txBody>
      </p:sp>
      <p:sp>
        <p:nvSpPr>
          <p:cNvPr id="3" name="내용 개체 틀 2">
            <a:extLst>
              <a:ext uri="{FF2B5EF4-FFF2-40B4-BE49-F238E27FC236}">
                <a16:creationId xmlns:a16="http://schemas.microsoft.com/office/drawing/2014/main" id="{FA59E799-559E-4950-91E4-7F70B8ECEE24}"/>
              </a:ext>
            </a:extLst>
          </p:cNvPr>
          <p:cNvSpPr>
            <a:spLocks noGrp="1"/>
          </p:cNvSpPr>
          <p:nvPr>
            <p:ph idx="1"/>
          </p:nvPr>
        </p:nvSpPr>
        <p:spPr/>
        <p:txBody>
          <a:bodyPr/>
          <a:lstStyle/>
          <a:p>
            <a:r>
              <a:rPr lang="en-US" altLang="ko-KR" dirty="0"/>
              <a:t>The purpose of this study is to assess whether the burden of untreated non-sustained ventricular tachycardias (VTs), or episodes treated with anti-tachycardia pacing, correlates with appropriate implantable cardiac defibrillator (ICD) shock therapies and </a:t>
            </a:r>
          </a:p>
          <a:p>
            <a:endParaRPr lang="en-US" altLang="ko-KR" dirty="0"/>
          </a:p>
          <a:p>
            <a:r>
              <a:rPr lang="en-US" altLang="ko-KR" dirty="0"/>
              <a:t>to evaluate if the timing of radiofrequency VT ablation affects the prognosis of ICD recipients.</a:t>
            </a:r>
            <a:endParaRPr lang="ko-KR" altLang="en-US" dirty="0"/>
          </a:p>
        </p:txBody>
      </p:sp>
    </p:spTree>
    <p:extLst>
      <p:ext uri="{BB962C8B-B14F-4D97-AF65-F5344CB8AC3E}">
        <p14:creationId xmlns:p14="http://schemas.microsoft.com/office/powerpoint/2010/main" val="1242309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68D0CF-EBEC-4612-A07A-8C1787CD503B}"/>
              </a:ext>
            </a:extLst>
          </p:cNvPr>
          <p:cNvSpPr>
            <a:spLocks noGrp="1"/>
          </p:cNvSpPr>
          <p:nvPr>
            <p:ph type="title"/>
          </p:nvPr>
        </p:nvSpPr>
        <p:spPr/>
        <p:txBody>
          <a:bodyPr/>
          <a:lstStyle/>
          <a:p>
            <a:r>
              <a:rPr lang="en-US" altLang="ko-KR" dirty="0"/>
              <a:t>PARTITA study</a:t>
            </a:r>
            <a:endParaRPr lang="ko-KR" altLang="en-US" dirty="0"/>
          </a:p>
        </p:txBody>
      </p:sp>
      <p:pic>
        <p:nvPicPr>
          <p:cNvPr id="5" name="내용 개체 틀 4">
            <a:extLst>
              <a:ext uri="{FF2B5EF4-FFF2-40B4-BE49-F238E27FC236}">
                <a16:creationId xmlns:a16="http://schemas.microsoft.com/office/drawing/2014/main" id="{36906B7C-4B60-4498-AB90-92FF4CE67D74}"/>
              </a:ext>
            </a:extLst>
          </p:cNvPr>
          <p:cNvPicPr>
            <a:picLocks noGrp="1" noChangeAspect="1"/>
          </p:cNvPicPr>
          <p:nvPr>
            <p:ph idx="1"/>
          </p:nvPr>
        </p:nvPicPr>
        <p:blipFill>
          <a:blip r:embed="rId2"/>
          <a:stretch>
            <a:fillRect/>
          </a:stretch>
        </p:blipFill>
        <p:spPr>
          <a:xfrm>
            <a:off x="710633" y="2000186"/>
            <a:ext cx="6666757" cy="3497100"/>
          </a:xfrm>
        </p:spPr>
      </p:pic>
    </p:spTree>
    <p:extLst>
      <p:ext uri="{BB962C8B-B14F-4D97-AF65-F5344CB8AC3E}">
        <p14:creationId xmlns:p14="http://schemas.microsoft.com/office/powerpoint/2010/main" val="3972250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0B89CA-5F15-45AB-9ECD-065F5896231A}"/>
              </a:ext>
            </a:extLst>
          </p:cNvPr>
          <p:cNvSpPr>
            <a:spLocks noGrp="1"/>
          </p:cNvSpPr>
          <p:nvPr>
            <p:ph type="title"/>
          </p:nvPr>
        </p:nvSpPr>
        <p:spPr/>
        <p:txBody>
          <a:bodyPr/>
          <a:lstStyle/>
          <a:p>
            <a:r>
              <a:rPr lang="en-US" altLang="ko-KR" dirty="0"/>
              <a:t>PARTITA study</a:t>
            </a:r>
            <a:endParaRPr lang="ko-KR" altLang="en-US" dirty="0"/>
          </a:p>
        </p:txBody>
      </p:sp>
      <p:pic>
        <p:nvPicPr>
          <p:cNvPr id="5" name="내용 개체 틀 4">
            <a:extLst>
              <a:ext uri="{FF2B5EF4-FFF2-40B4-BE49-F238E27FC236}">
                <a16:creationId xmlns:a16="http://schemas.microsoft.com/office/drawing/2014/main" id="{B10FD903-2D3C-4EB8-9F35-2B1D0C845233}"/>
              </a:ext>
            </a:extLst>
          </p:cNvPr>
          <p:cNvPicPr>
            <a:picLocks noGrp="1" noChangeAspect="1"/>
          </p:cNvPicPr>
          <p:nvPr>
            <p:ph idx="1"/>
          </p:nvPr>
        </p:nvPicPr>
        <p:blipFill>
          <a:blip r:embed="rId2"/>
          <a:stretch>
            <a:fillRect/>
          </a:stretch>
        </p:blipFill>
        <p:spPr>
          <a:xfrm>
            <a:off x="492764" y="2082574"/>
            <a:ext cx="8022586" cy="4318225"/>
          </a:xfrm>
        </p:spPr>
      </p:pic>
    </p:spTree>
    <p:extLst>
      <p:ext uri="{BB962C8B-B14F-4D97-AF65-F5344CB8AC3E}">
        <p14:creationId xmlns:p14="http://schemas.microsoft.com/office/powerpoint/2010/main" val="389760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A25CCB8-16A2-4F86-86E7-49A8B18A359E}"/>
              </a:ext>
            </a:extLst>
          </p:cNvPr>
          <p:cNvSpPr>
            <a:spLocks noGrp="1"/>
          </p:cNvSpPr>
          <p:nvPr>
            <p:ph type="title"/>
          </p:nvPr>
        </p:nvSpPr>
        <p:spPr/>
        <p:txBody>
          <a:bodyPr/>
          <a:lstStyle/>
          <a:p>
            <a:r>
              <a:rPr lang="en-US" altLang="ko-KR" dirty="0"/>
              <a:t>PARTITA study</a:t>
            </a:r>
            <a:endParaRPr lang="ko-KR" altLang="en-US" dirty="0"/>
          </a:p>
        </p:txBody>
      </p:sp>
      <p:pic>
        <p:nvPicPr>
          <p:cNvPr id="5" name="내용 개체 틀 4">
            <a:extLst>
              <a:ext uri="{FF2B5EF4-FFF2-40B4-BE49-F238E27FC236}">
                <a16:creationId xmlns:a16="http://schemas.microsoft.com/office/drawing/2014/main" id="{771A3273-59FC-4969-94CC-C347393C3D04}"/>
              </a:ext>
            </a:extLst>
          </p:cNvPr>
          <p:cNvPicPr>
            <a:picLocks noGrp="1" noChangeAspect="1"/>
          </p:cNvPicPr>
          <p:nvPr>
            <p:ph idx="1"/>
          </p:nvPr>
        </p:nvPicPr>
        <p:blipFill>
          <a:blip r:embed="rId2"/>
          <a:stretch>
            <a:fillRect/>
          </a:stretch>
        </p:blipFill>
        <p:spPr>
          <a:xfrm>
            <a:off x="628650" y="1880368"/>
            <a:ext cx="8304827" cy="4259174"/>
          </a:xfrm>
        </p:spPr>
      </p:pic>
    </p:spTree>
    <p:extLst>
      <p:ext uri="{BB962C8B-B14F-4D97-AF65-F5344CB8AC3E}">
        <p14:creationId xmlns:p14="http://schemas.microsoft.com/office/powerpoint/2010/main" val="488620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F659BB-E41F-4098-85F7-1EBA8574F0D8}"/>
              </a:ext>
            </a:extLst>
          </p:cNvPr>
          <p:cNvSpPr>
            <a:spLocks noGrp="1"/>
          </p:cNvSpPr>
          <p:nvPr>
            <p:ph type="title"/>
          </p:nvPr>
        </p:nvSpPr>
        <p:spPr/>
        <p:txBody>
          <a:bodyPr/>
          <a:lstStyle/>
          <a:p>
            <a:r>
              <a:rPr lang="en-US" altLang="ko-KR" dirty="0"/>
              <a:t>PARTITA study</a:t>
            </a:r>
            <a:endParaRPr lang="ko-KR" altLang="en-US" dirty="0"/>
          </a:p>
        </p:txBody>
      </p:sp>
      <p:sp>
        <p:nvSpPr>
          <p:cNvPr id="3" name="내용 개체 틀 2">
            <a:extLst>
              <a:ext uri="{FF2B5EF4-FFF2-40B4-BE49-F238E27FC236}">
                <a16:creationId xmlns:a16="http://schemas.microsoft.com/office/drawing/2014/main" id="{89B179DE-37CF-41B8-A9E2-C5558E167E59}"/>
              </a:ext>
            </a:extLst>
          </p:cNvPr>
          <p:cNvSpPr>
            <a:spLocks noGrp="1"/>
          </p:cNvSpPr>
          <p:nvPr>
            <p:ph idx="1"/>
          </p:nvPr>
        </p:nvSpPr>
        <p:spPr/>
        <p:txBody>
          <a:bodyPr>
            <a:normAutofit fontScale="77500" lnSpcReduction="20000"/>
          </a:bodyPr>
          <a:lstStyle/>
          <a:p>
            <a:r>
              <a:rPr lang="en-US" altLang="ko-KR" dirty="0"/>
              <a:t>The objective of this first stage is to assess whether the burden of untreated non sustained VTs or episodes treated with anti-tachycardia pacing is predictive of appropriate ICD shocks.</a:t>
            </a:r>
          </a:p>
          <a:p>
            <a:endParaRPr lang="en-US" altLang="ko-KR" dirty="0"/>
          </a:p>
          <a:p>
            <a:r>
              <a:rPr lang="en-US" altLang="ko-KR" dirty="0"/>
              <a:t>The second phase of the study will start after the first appropriate ICD shock delivered for VT.</a:t>
            </a:r>
          </a:p>
          <a:p>
            <a:endParaRPr lang="en-US" altLang="ko-KR" dirty="0"/>
          </a:p>
          <a:p>
            <a:r>
              <a:rPr lang="en-US" altLang="ko-KR" dirty="0"/>
              <a:t>Patients will be then randomized to immediate VT ablation or to standard treatment, meaning waiting until next arrhythmic storm to perform a VT ablation procedure.</a:t>
            </a:r>
          </a:p>
          <a:p>
            <a:endParaRPr lang="en-US" altLang="ko-KR" dirty="0"/>
          </a:p>
          <a:p>
            <a:r>
              <a:rPr lang="en-US" altLang="ko-KR" dirty="0"/>
              <a:t>The objective of this phase is compare the rate of worsening heart failure hospitalizations and deaths from any cause between the two groups.</a:t>
            </a:r>
            <a:endParaRPr lang="ko-KR" altLang="en-US" dirty="0"/>
          </a:p>
        </p:txBody>
      </p:sp>
    </p:spTree>
    <p:extLst>
      <p:ext uri="{BB962C8B-B14F-4D97-AF65-F5344CB8AC3E}">
        <p14:creationId xmlns:p14="http://schemas.microsoft.com/office/powerpoint/2010/main" val="2255224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7492896-52E0-45C7-BF4E-3D5FE2C5676E}"/>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F64D3741-CB39-4927-98B5-2AB78A7F9FF3}"/>
              </a:ext>
            </a:extLst>
          </p:cNvPr>
          <p:cNvSpPr>
            <a:spLocks noGrp="1"/>
          </p:cNvSpPr>
          <p:nvPr>
            <p:ph idx="1"/>
          </p:nvPr>
        </p:nvSpPr>
        <p:spPr/>
        <p:txBody>
          <a:bodyPr>
            <a:normAutofit/>
          </a:bodyPr>
          <a:lstStyle/>
          <a:p>
            <a:r>
              <a:rPr lang="en-US" altLang="ko-KR" dirty="0"/>
              <a:t>Optimal timing for catheter ablation of ventricular tachycardia is an important yet unresolved subject. </a:t>
            </a:r>
          </a:p>
          <a:p>
            <a:endParaRPr lang="en-US" altLang="ko-KR" dirty="0"/>
          </a:p>
          <a:p>
            <a:r>
              <a:rPr lang="en-US" altLang="ko-KR" dirty="0"/>
              <a:t>We are waiting for PARTITA study result whether Early Catheter ablation for ICD recipient who experience shock therapy for VT is beneficial. </a:t>
            </a:r>
            <a:endParaRPr lang="ko-KR" altLang="en-US" dirty="0"/>
          </a:p>
        </p:txBody>
      </p:sp>
    </p:spTree>
    <p:extLst>
      <p:ext uri="{BB962C8B-B14F-4D97-AF65-F5344CB8AC3E}">
        <p14:creationId xmlns:p14="http://schemas.microsoft.com/office/powerpoint/2010/main" val="195244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Morbidity of shock </a:t>
            </a:r>
            <a:endParaRPr lang="ko-KR" altLang="en-US" dirty="0"/>
          </a:p>
        </p:txBody>
      </p:sp>
      <p:sp>
        <p:nvSpPr>
          <p:cNvPr id="3" name="내용 개체 틀 2"/>
          <p:cNvSpPr>
            <a:spLocks noGrp="1"/>
          </p:cNvSpPr>
          <p:nvPr>
            <p:ph idx="1"/>
          </p:nvPr>
        </p:nvSpPr>
        <p:spPr>
          <a:xfrm>
            <a:off x="457200" y="1600201"/>
            <a:ext cx="8229600" cy="2620888"/>
          </a:xfrm>
        </p:spPr>
        <p:txBody>
          <a:bodyPr>
            <a:normAutofit/>
          </a:bodyPr>
          <a:lstStyle/>
          <a:p>
            <a:r>
              <a:rPr lang="en-US" altLang="ko-KR" dirty="0"/>
              <a:t>Psychological problem</a:t>
            </a:r>
          </a:p>
          <a:p>
            <a:r>
              <a:rPr lang="en-US" altLang="ko-KR" dirty="0"/>
              <a:t>Reduce quality of life</a:t>
            </a:r>
          </a:p>
          <a:p>
            <a:r>
              <a:rPr lang="en-US" altLang="ko-KR" dirty="0"/>
              <a:t>Heart failure acceleration</a:t>
            </a:r>
          </a:p>
          <a:p>
            <a:r>
              <a:rPr lang="en-US" altLang="ko-KR" dirty="0" err="1"/>
              <a:t>Proarrythmia</a:t>
            </a:r>
            <a:r>
              <a:rPr lang="en-US" altLang="ko-KR" dirty="0"/>
              <a:t> (rare)</a:t>
            </a:r>
            <a:r>
              <a:rPr lang="en-US" altLang="ko-KR" dirty="0">
                <a:sym typeface="Wingdings" pitchFamily="2" charset="2"/>
              </a:rPr>
              <a:t> </a:t>
            </a:r>
            <a:endParaRPr lang="en-US" altLang="ko-KR" dirty="0"/>
          </a:p>
          <a:p>
            <a:endParaRPr lang="ko-KR" altLang="en-US" dirty="0"/>
          </a:p>
        </p:txBody>
      </p:sp>
      <p:sp>
        <p:nvSpPr>
          <p:cNvPr id="4" name="직사각형 3"/>
          <p:cNvSpPr/>
          <p:nvPr/>
        </p:nvSpPr>
        <p:spPr>
          <a:xfrm>
            <a:off x="394558" y="4581128"/>
            <a:ext cx="8424936" cy="138499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ko-KR" sz="2800" b="1" spc="50" dirty="0">
                <a:ln w="11430"/>
                <a:gradFill>
                  <a:gsLst>
                    <a:gs pos="25000">
                      <a:schemeClr val="accent2">
                        <a:satMod val="155000"/>
                      </a:schemeClr>
                    </a:gs>
                    <a:gs pos="100000">
                      <a:schemeClr val="accent2">
                        <a:shade val="45000"/>
                        <a:satMod val="165000"/>
                      </a:schemeClr>
                    </a:gs>
                  </a:gsLst>
                  <a:lin ang="5400000"/>
                </a:gradFill>
              </a:rPr>
              <a:t>Modern ICD means the device which could terminate the tachycardia by overdrive pacing with the back up support of shock therapy.</a:t>
            </a:r>
            <a:endParaRPr lang="en-US" altLang="ko-KR" sz="2800" b="1" cap="none" spc="50" dirty="0">
              <a:ln w="11430"/>
              <a:gradFill>
                <a:gsLst>
                  <a:gs pos="25000">
                    <a:schemeClr val="accent2">
                      <a:satMod val="155000"/>
                    </a:schemeClr>
                  </a:gs>
                  <a:gs pos="100000">
                    <a:schemeClr val="accent2">
                      <a:shade val="45000"/>
                      <a:satMod val="165000"/>
                    </a:schemeClr>
                  </a:gs>
                </a:gsLst>
                <a:lin ang="5400000"/>
              </a:gra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700808"/>
            <a:ext cx="3148541" cy="236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17815020"/>
      </p:ext>
    </p:extLst>
  </p:cSld>
  <p:clrMapOvr>
    <a:masterClrMapping/>
  </p:clrMapOvr>
  <mc:AlternateContent xmlns:mc="http://schemas.openxmlformats.org/markup-compatibility/2006" xmlns:p14="http://schemas.microsoft.com/office/powerpoint/2010/main">
    <mc:Choice Requires="p14">
      <p:transition spd="slow" p14:dur="2000" advTm="50954"/>
    </mc:Choice>
    <mc:Fallback xmlns="">
      <p:transition spd="slow" advTm="509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FA3C515-E32B-4737-9CCA-EF95BCA5E466}"/>
              </a:ext>
            </a:extLst>
          </p:cNvPr>
          <p:cNvPicPr>
            <a:picLocks noChangeAspect="1"/>
          </p:cNvPicPr>
          <p:nvPr/>
        </p:nvPicPr>
        <p:blipFill>
          <a:blip r:embed="rId2"/>
          <a:stretch>
            <a:fillRect/>
          </a:stretch>
        </p:blipFill>
        <p:spPr>
          <a:xfrm>
            <a:off x="88003" y="795299"/>
            <a:ext cx="8967993" cy="5267401"/>
          </a:xfrm>
          <a:prstGeom prst="rect">
            <a:avLst/>
          </a:prstGeom>
        </p:spPr>
      </p:pic>
    </p:spTree>
    <p:extLst>
      <p:ext uri="{BB962C8B-B14F-4D97-AF65-F5344CB8AC3E}">
        <p14:creationId xmlns:p14="http://schemas.microsoft.com/office/powerpoint/2010/main" val="112878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DB58A4B-90FD-4D2F-A0BF-25E948FECB41}"/>
              </a:ext>
            </a:extLst>
          </p:cNvPr>
          <p:cNvPicPr>
            <a:picLocks noChangeAspect="1"/>
          </p:cNvPicPr>
          <p:nvPr/>
        </p:nvPicPr>
        <p:blipFill>
          <a:blip r:embed="rId2"/>
          <a:stretch>
            <a:fillRect/>
          </a:stretch>
        </p:blipFill>
        <p:spPr>
          <a:xfrm>
            <a:off x="84955" y="411218"/>
            <a:ext cx="8974090" cy="6035563"/>
          </a:xfrm>
          <a:prstGeom prst="rect">
            <a:avLst/>
          </a:prstGeom>
        </p:spPr>
      </p:pic>
    </p:spTree>
    <p:extLst>
      <p:ext uri="{BB962C8B-B14F-4D97-AF65-F5344CB8AC3E}">
        <p14:creationId xmlns:p14="http://schemas.microsoft.com/office/powerpoint/2010/main" val="238236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Issue of shock therapy</a:t>
            </a:r>
            <a:endParaRPr lang="ko-KR" altLang="en-US" dirty="0"/>
          </a:p>
        </p:txBody>
      </p:sp>
      <p:sp>
        <p:nvSpPr>
          <p:cNvPr id="3" name="내용 개체 틀 2"/>
          <p:cNvSpPr>
            <a:spLocks noGrp="1"/>
          </p:cNvSpPr>
          <p:nvPr>
            <p:ph idx="1"/>
          </p:nvPr>
        </p:nvSpPr>
        <p:spPr>
          <a:xfrm>
            <a:off x="628650" y="1825625"/>
            <a:ext cx="8188779" cy="4351338"/>
          </a:xfrm>
        </p:spPr>
        <p:txBody>
          <a:bodyPr>
            <a:noAutofit/>
          </a:bodyPr>
          <a:lstStyle/>
          <a:p>
            <a:r>
              <a:rPr lang="en-US" altLang="ko-KR" sz="2800" dirty="0"/>
              <a:t>Minimizing ICD shocks requires a comprehensive approach, </a:t>
            </a:r>
          </a:p>
          <a:p>
            <a:pPr lvl="1"/>
            <a:r>
              <a:rPr lang="en-US" altLang="ko-KR" sz="2400" dirty="0"/>
              <a:t>patient selection</a:t>
            </a:r>
          </a:p>
          <a:p>
            <a:pPr lvl="1"/>
            <a:r>
              <a:rPr lang="en-US" altLang="ko-KR" sz="2400" dirty="0"/>
              <a:t>general medical care (</a:t>
            </a:r>
            <a:r>
              <a:rPr lang="en-US" altLang="ko-KR" sz="2400" dirty="0" err="1"/>
              <a:t>eg</a:t>
            </a:r>
            <a:r>
              <a:rPr lang="en-US" altLang="ko-KR" sz="2400" dirty="0"/>
              <a:t>, preventing electrolyte abnormalities)</a:t>
            </a:r>
          </a:p>
          <a:p>
            <a:pPr lvl="1"/>
            <a:r>
              <a:rPr lang="en-US" altLang="ko-KR" sz="2400" dirty="0"/>
              <a:t>general cardiac care (preventing ischemia and treating heart failure).</a:t>
            </a:r>
          </a:p>
          <a:p>
            <a:pPr lvl="1"/>
            <a:r>
              <a:rPr lang="en-US" altLang="ko-KR" sz="2400" dirty="0"/>
              <a:t>use of antiarrhythmic drugs and catheter ablation both to prevent VT or SVT and to control the ventricular rate in </a:t>
            </a:r>
            <a:r>
              <a:rPr lang="en-US" altLang="ko-KR" sz="2400" dirty="0" err="1"/>
              <a:t>Af</a:t>
            </a:r>
            <a:endParaRPr lang="en-US" altLang="ko-KR" sz="2400" dirty="0"/>
          </a:p>
          <a:p>
            <a:pPr lvl="1"/>
            <a:r>
              <a:rPr lang="en-US" altLang="ko-KR" sz="2400" dirty="0"/>
              <a:t>appropriate choice of hardware and device programming</a:t>
            </a:r>
          </a:p>
          <a:p>
            <a:pPr lvl="1"/>
            <a:r>
              <a:rPr lang="en-US" altLang="ko-KR" dirty="0"/>
              <a:t>Remote Monitoring</a:t>
            </a:r>
            <a:endParaRPr lang="ko-KR" altLang="en-US" sz="2400" dirty="0"/>
          </a:p>
        </p:txBody>
      </p:sp>
    </p:spTree>
    <p:extLst>
      <p:ext uri="{BB962C8B-B14F-4D97-AF65-F5344CB8AC3E}">
        <p14:creationId xmlns:p14="http://schemas.microsoft.com/office/powerpoint/2010/main" val="1100805103"/>
      </p:ext>
    </p:extLst>
  </p:cSld>
  <p:clrMapOvr>
    <a:masterClrMapping/>
  </p:clrMapOvr>
  <mc:AlternateContent xmlns:mc="http://schemas.openxmlformats.org/markup-compatibility/2006" xmlns:p14="http://schemas.microsoft.com/office/powerpoint/2010/main">
    <mc:Choice Requires="p14">
      <p:transition spd="slow" p14:dur="2000" advTm="51505"/>
    </mc:Choice>
    <mc:Fallback xmlns="">
      <p:transition spd="slow" advTm="515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CE3CC10-CE1E-4857-BAB8-CD9994F0F990}"/>
              </a:ext>
            </a:extLst>
          </p:cNvPr>
          <p:cNvSpPr>
            <a:spLocks noGrp="1"/>
          </p:cNvSpPr>
          <p:nvPr>
            <p:ph type="title"/>
          </p:nvPr>
        </p:nvSpPr>
        <p:spPr/>
        <p:txBody>
          <a:bodyPr/>
          <a:lstStyle/>
          <a:p>
            <a:endParaRPr lang="ko-KR" altLang="en-US"/>
          </a:p>
        </p:txBody>
      </p:sp>
      <p:pic>
        <p:nvPicPr>
          <p:cNvPr id="5" name="내용 개체 틀 4">
            <a:extLst>
              <a:ext uri="{FF2B5EF4-FFF2-40B4-BE49-F238E27FC236}">
                <a16:creationId xmlns:a16="http://schemas.microsoft.com/office/drawing/2014/main" id="{ECD8D1D3-3123-4F0B-8E30-F5AF8D95274A}"/>
              </a:ext>
            </a:extLst>
          </p:cNvPr>
          <p:cNvPicPr>
            <a:picLocks noGrp="1" noChangeAspect="1"/>
          </p:cNvPicPr>
          <p:nvPr>
            <p:ph idx="1"/>
          </p:nvPr>
        </p:nvPicPr>
        <p:blipFill>
          <a:blip r:embed="rId2"/>
          <a:stretch>
            <a:fillRect/>
          </a:stretch>
        </p:blipFill>
        <p:spPr>
          <a:xfrm>
            <a:off x="529300" y="365126"/>
            <a:ext cx="7986049" cy="5969590"/>
          </a:xfrm>
        </p:spPr>
      </p:pic>
    </p:spTree>
    <p:extLst>
      <p:ext uri="{BB962C8B-B14F-4D97-AF65-F5344CB8AC3E}">
        <p14:creationId xmlns:p14="http://schemas.microsoft.com/office/powerpoint/2010/main" val="418115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9BD8637-300C-4702-976B-763DA628DDAA}"/>
              </a:ext>
            </a:extLst>
          </p:cNvPr>
          <p:cNvSpPr>
            <a:spLocks noGrp="1"/>
          </p:cNvSpPr>
          <p:nvPr>
            <p:ph type="title"/>
          </p:nvPr>
        </p:nvSpPr>
        <p:spPr/>
        <p:txBody>
          <a:bodyPr/>
          <a:lstStyle/>
          <a:p>
            <a:endParaRPr lang="ko-KR" altLang="en-US"/>
          </a:p>
        </p:txBody>
      </p:sp>
      <p:pic>
        <p:nvPicPr>
          <p:cNvPr id="5" name="내용 개체 틀 4">
            <a:extLst>
              <a:ext uri="{FF2B5EF4-FFF2-40B4-BE49-F238E27FC236}">
                <a16:creationId xmlns:a16="http://schemas.microsoft.com/office/drawing/2014/main" id="{57B68C51-6912-4F36-855E-4C62C08958AB}"/>
              </a:ext>
            </a:extLst>
          </p:cNvPr>
          <p:cNvPicPr>
            <a:picLocks noGrp="1" noChangeAspect="1"/>
          </p:cNvPicPr>
          <p:nvPr>
            <p:ph idx="1"/>
          </p:nvPr>
        </p:nvPicPr>
        <p:blipFill>
          <a:blip r:embed="rId2"/>
          <a:stretch>
            <a:fillRect/>
          </a:stretch>
        </p:blipFill>
        <p:spPr>
          <a:xfrm>
            <a:off x="628650" y="365126"/>
            <a:ext cx="7947152" cy="5872388"/>
          </a:xfrm>
        </p:spPr>
      </p:pic>
    </p:spTree>
    <p:extLst>
      <p:ext uri="{BB962C8B-B14F-4D97-AF65-F5344CB8AC3E}">
        <p14:creationId xmlns:p14="http://schemas.microsoft.com/office/powerpoint/2010/main" val="406599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CEC8069-D1B1-4434-A9E1-CF23D1812A85}"/>
              </a:ext>
            </a:extLst>
          </p:cNvPr>
          <p:cNvSpPr>
            <a:spLocks noGrp="1"/>
          </p:cNvSpPr>
          <p:nvPr>
            <p:ph type="title"/>
          </p:nvPr>
        </p:nvSpPr>
        <p:spPr/>
        <p:txBody>
          <a:bodyPr/>
          <a:lstStyle/>
          <a:p>
            <a:endParaRPr lang="ko-KR" altLang="en-US"/>
          </a:p>
        </p:txBody>
      </p:sp>
      <p:pic>
        <p:nvPicPr>
          <p:cNvPr id="5" name="내용 개체 틀 4">
            <a:extLst>
              <a:ext uri="{FF2B5EF4-FFF2-40B4-BE49-F238E27FC236}">
                <a16:creationId xmlns:a16="http://schemas.microsoft.com/office/drawing/2014/main" id="{7F2E4A91-8A0C-4D6E-9AE6-033EA0C398C8}"/>
              </a:ext>
            </a:extLst>
          </p:cNvPr>
          <p:cNvPicPr>
            <a:picLocks noGrp="1" noChangeAspect="1"/>
          </p:cNvPicPr>
          <p:nvPr>
            <p:ph idx="1"/>
          </p:nvPr>
        </p:nvPicPr>
        <p:blipFill>
          <a:blip r:embed="rId2"/>
          <a:stretch>
            <a:fillRect/>
          </a:stretch>
        </p:blipFill>
        <p:spPr>
          <a:xfrm>
            <a:off x="548734" y="268968"/>
            <a:ext cx="8519800" cy="6223906"/>
          </a:xfrm>
        </p:spPr>
      </p:pic>
    </p:spTree>
    <p:extLst>
      <p:ext uri="{BB962C8B-B14F-4D97-AF65-F5344CB8AC3E}">
        <p14:creationId xmlns:p14="http://schemas.microsoft.com/office/powerpoint/2010/main" val="1302674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2"/>
</p:tagLst>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654</Words>
  <Application>Microsoft Office PowerPoint</Application>
  <PresentationFormat>화면 슬라이드 쇼(4:3)</PresentationFormat>
  <Paragraphs>70</Paragraphs>
  <Slides>29</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29</vt:i4>
      </vt:variant>
    </vt:vector>
  </HeadingPairs>
  <TitlesOfParts>
    <vt:vector size="35" baseType="lpstr">
      <vt:lpstr>CqflmwAdvTT3713a231</vt:lpstr>
      <vt:lpstr>Arial</vt:lpstr>
      <vt:lpstr>Calibri</vt:lpstr>
      <vt:lpstr>Calibri Light</vt:lpstr>
      <vt:lpstr>Source Sans Pro</vt:lpstr>
      <vt:lpstr>Office 테마</vt:lpstr>
      <vt:lpstr>Natural History of Arryhthmia after ICD implant -PARTITA lessons</vt:lpstr>
      <vt:lpstr>PowerPoint 프레젠테이션</vt:lpstr>
      <vt:lpstr>Morbidity of shock </vt:lpstr>
      <vt:lpstr>PowerPoint 프레젠테이션</vt:lpstr>
      <vt:lpstr>PowerPoint 프레젠테이션</vt:lpstr>
      <vt:lpstr>Issue of shock therapy</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AAD for VT in ICD recipients</vt:lpstr>
      <vt:lpstr>To reduce the risk of ICD shock</vt:lpstr>
      <vt:lpstr>PowerPoint 프레젠테이션</vt:lpstr>
      <vt:lpstr>PowerPoint 프레젠테이션</vt:lpstr>
      <vt:lpstr>Outcome of VT ablation </vt:lpstr>
      <vt:lpstr>PARTITA study</vt:lpstr>
      <vt:lpstr>PowerPoint 프레젠테이션</vt:lpstr>
      <vt:lpstr>CALYPSO pilot trial</vt:lpstr>
      <vt:lpstr>PARTITA study</vt:lpstr>
      <vt:lpstr>PARTITA study</vt:lpstr>
      <vt:lpstr>PARTITA study</vt:lpstr>
      <vt:lpstr>PARTITA study</vt:lpstr>
      <vt:lpstr>PARTITA study</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History of Arrhthmias after ICD implant PARTITA lessons</dc:title>
  <dc:creator>sejong</dc:creator>
  <cp:lastModifiedBy>박 상원</cp:lastModifiedBy>
  <cp:revision>4</cp:revision>
  <dcterms:created xsi:type="dcterms:W3CDTF">2021-11-05T00:58:52Z</dcterms:created>
  <dcterms:modified xsi:type="dcterms:W3CDTF">2021-11-11T23:40:33Z</dcterms:modified>
</cp:coreProperties>
</file>